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market Sans Bold"/>
      <p:bold r:id="rId18"/>
    </p:embeddedFont>
    <p:embeddedFont>
      <p:font typeface="Pretendard Light"/>
      <p:regular r:id="rId19"/>
    </p:embeddedFont>
    <p:embeddedFont>
      <p:font typeface="Pretendard ExtraBold"/>
      <p:bold r:id="rId20"/>
    </p:embeddedFont>
    <p:embeddedFont>
      <p:font typeface="Pretendard Medium"/>
      <p:bold r:id="rId21"/>
    </p:embeddedFont>
    <p:embeddedFont>
      <p:font typeface="Pretendard Bold"/>
      <p:bold r:id="rId22"/>
    </p:embeddedFont>
    <p:embeddedFont>
      <p:font typeface="Pinyon Script"/>
      <p:regular r:id="rId23"/>
    </p:embeddedFont>
    <p:embeddedFont>
      <p:font typeface="Pretendard SemiBold"/>
      <p:bold r:id="rId24"/>
    </p:embeddedFont>
    <p:embeddedFont>
      <p:font typeface="Pretendard Regular"/>
      <p:regular r:id="rId25"/>
    </p:embeddedFont>
    <p:embeddedFont>
      <p:font typeface="Prompt-Light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24" Target="fonts/font7.fntdata" Type="http://schemas.openxmlformats.org/officeDocument/2006/relationships/font"/><Relationship Id="rId25" Target="fonts/font8.fntdata" Type="http://schemas.openxmlformats.org/officeDocument/2006/relationships/font"/><Relationship Id="rId26" Target="fonts/font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https://github.com/ziuom/ziuom/tree/30dd52715950670f116aafd7b06153de7bba1fb6/%EC%9E%AC%ED%99%9C%EC%9A%A9_%EB%B6%84%EB%A5%98%EB%AA%A8%EB%8D%B8" TargetMode="External" Type="http://schemas.openxmlformats.org/officeDocument/2006/relationships/hyperlink"/><Relationship Id="rId6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9.png" Type="http://schemas.openxmlformats.org/officeDocument/2006/relationships/image"/><Relationship Id="rId6" Target="https://github.com/ziuom/ziuom/tree/6edcb774849815b9aa4c9eca3dd81991f794ea0c/%EC%99%93%EC%B1%A0_%EC%9B%B9%ED%81%AC%EB%A1%A4%EB%A7%81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https://github.com/HarinWon/Poly-Tsero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https://github.com/ziuom/ziuom/tree/af1969ef8c98fd729f8e0c6e0e930c05f7d80d65/%EC%96%BC%EA%B5%B4_%ED%91%9C%EC%A0%95%EC%9D%B8%EC%8B%9D" TargetMode="External" Type="http://schemas.openxmlformats.org/officeDocument/2006/relationships/hyperlink"/><Relationship Id="rId6" Target="../media/image30.png" Type="http://schemas.openxmlformats.org/officeDocument/2006/relationships/image"/><Relationship Id="rId7" Target="../media/28089_video_6e083da7.8e52d4.mp4" Type="http://schemas.microsoft.com/office/2007/relationships/media"/><Relationship Id="rId8" Target="../media/28089_video_6e083da7.8e52d4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1.png" Type="http://schemas.openxmlformats.org/officeDocument/2006/relationships/image"/><Relationship Id="rId4" Target="../media/image29.png" Type="http://schemas.openxmlformats.org/officeDocument/2006/relationships/image"/><Relationship Id="rId5" Target="https://github.com/ziuom/ziuom/tree/8304ae3ce14a5ff06c182d6cd88108ff1b105725/%EC%9E%A5%EC%95%A0%EC%9D%B8%EC%8B%9C%EC%84%A4%EA%B2%80%EC%83%89" TargetMode="External" Type="http://schemas.openxmlformats.org/officeDocument/2006/relationships/hyperlink"/><Relationship Id="rId6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https://github.com/ziuom/ziuom/blob/c1d8cbb0da662f25175d88e952b4790c68b8d744/%EA%B9%80%EC%A7%80%EC%9B%90_%EC%BC%80%EB%9D%BC%EC%8A%A4%EB%94%A5%EB%9F%AC%EB%8B%9D_pizza__vs_icecream.ipynb" TargetMode="External" Type="http://schemas.openxmlformats.org/officeDocument/2006/relationships/hyperlink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https://github.com/ziuom/ziuom/blob/ec2f68077f311cf507b3ef5a0b3e0b82f81ba155/%EC%9D%B4%EB%AF%B8%EC%A7%80%ED%95%84%ED%84%B0%EC%97%B0%EC%82%B0(GUI_%EB%AF%B8%EC%A0%81%EC%9A%A9).ipynb" TargetMode="External" Type="http://schemas.openxmlformats.org/officeDocument/2006/relationships/hyperlink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254000"/>
            <a:ext cx="17703800" cy="9779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06700" y="2921000"/>
            <a:ext cx="123825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500" b="false" i="false" u="none" strike="noStrike" spc="-200">
                <a:solidFill>
                  <a:srgbClr val="2D2D2D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3400" y="419100"/>
            <a:ext cx="1320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3C3C3C"/>
                </a:solidFill>
                <a:ea typeface="Gmarket Sans Bold"/>
              </a:rPr>
              <a:t>김지원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73200" y="33655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43500" y="5943600"/>
            <a:ext cx="80137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787900" y="6083300"/>
            <a:ext cx="842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4500" b="false" i="false" u="none" strike="noStrike" spc="-300">
                <a:solidFill>
                  <a:srgbClr val="3C3C3C"/>
                </a:solidFill>
                <a:ea typeface="Pretendard Light"/>
              </a:rPr>
              <a:t>꾸준히</a:t>
            </a:r>
            <a:r>
              <a:rPr lang="en-US" sz="45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4500" b="false" i="false" u="none" strike="noStrike" spc="-300">
                <a:solidFill>
                  <a:srgbClr val="3C3C3C"/>
                </a:solidFill>
                <a:ea typeface="Pretendard Light"/>
              </a:rPr>
              <a:t>노력하는</a:t>
            </a:r>
            <a:r>
              <a:rPr lang="en-US" sz="45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4500" b="false" i="false" u="none" strike="noStrike" spc="-300">
                <a:solidFill>
                  <a:srgbClr val="3C3C3C"/>
                </a:solidFill>
                <a:ea typeface="Pretendard Light"/>
              </a:rPr>
              <a:t>개발자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57500"/>
            <a:ext cx="9880600" cy="322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Microsoft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사의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Azure Portal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재활용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인공지능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최근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가속화되고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온난화를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막기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개인이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최대한의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노력이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분리수거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이마저도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제대로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되지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않고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기사를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읽고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되었다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플라스틱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스티로폼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유리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6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종류로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정확성은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6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소재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98%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넘어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매우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높은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수준이다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인공지능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넣으면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속에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쓰레기가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어떤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종류인지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분류해준다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재활용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분류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30dd52715950670f116aafd7b06153de7bba1fb6/%EC%9E%AC%ED%99%9C%EC%9A%A9_%EB%B6%84%EB%A5%98%EB%AA%A8%EB%8D%B8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1803400"/>
            <a:ext cx="6096000" cy="666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96393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재활용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쓰레기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AI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클라우드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플랫폼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Azure Portal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데이터셋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Kaggle, Roboflow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GitHub(pdf)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웹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크롤링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2844800"/>
            <a:ext cx="9880600" cy="3517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Flask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BeautifulSoup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한국의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영화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서비스인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'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왓챠피디아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웹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크롤링하고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실시간으로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박스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오피스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TOP10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목록을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제작하였다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예매율을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기준으로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순위를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매긴다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영화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제목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개봉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연도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국가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예매율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누적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관객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나타낸다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왓챠피디아의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링크가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바뀌어서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오류가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발생하여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수정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중에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있습니다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사진은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올해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9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개발한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사이트를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캡처한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것이고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되어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GitHub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링크는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수정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중인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C3C3C"/>
                </a:solidFill>
                <a:ea typeface="Pretendard Regular"/>
              </a:rPr>
              <a:t>코드입니다</a:t>
            </a:r>
            <a:r>
              <a:rPr lang="en-US" sz="1800" b="false" i="false" u="none" strike="noStrike">
                <a:solidFill>
                  <a:srgbClr val="3C3C3C"/>
                </a:solidFill>
                <a:latin typeface="Pretendard Regular"/>
              </a:rPr>
              <a:t>.)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4889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0" y="1739900"/>
            <a:ext cx="6794500" cy="6807200"/>
          </a:xfrm>
          <a:prstGeom prst="rect">
            <a:avLst/>
          </a:prstGeom>
        </p:spPr>
      </p:pic>
      <p:pic>
        <p:nvPicPr>
          <p:cNvPr name="Picture 8" id="8">
            <a:hlinkClick r:id="rId6" tooltip="https://github.com/ziuom/ziuom/tree/6edcb774849815b9aa4c9eca3dd81991f794ea0c/%EC%99%93%EC%B1%A0_%EC%9B%B9%ED%81%AC%EB%A1%A4%EB%A7%81"/>
          </p:cNvPr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1231900"/>
            <a:ext cx="1422400" cy="1422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박스오피스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크롤링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사이트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Flask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Requests, BeautifulSoup, Pandas, Selenium, CSV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254000"/>
            <a:ext cx="17703800" cy="9779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3400" y="419100"/>
            <a:ext cx="1320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3C3C3C"/>
                </a:solidFill>
                <a:ea typeface="Gmarket Sans Bold"/>
              </a:rPr>
              <a:t>김지원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036800" y="3149600"/>
            <a:ext cx="431800" cy="43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43500" y="5943600"/>
            <a:ext cx="80137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87900" y="6083300"/>
            <a:ext cx="842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4500" b="false" i="false" u="none" strike="noStrike" spc="-300">
                <a:solidFill>
                  <a:srgbClr val="3C3C3C"/>
                </a:solidFill>
                <a:ea typeface="Pretendard Light"/>
              </a:rPr>
              <a:t>읽어주셔서</a:t>
            </a:r>
            <a:r>
              <a:rPr lang="en-US" sz="45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4500" b="false" i="false" u="none" strike="noStrike" spc="-300">
                <a:solidFill>
                  <a:srgbClr val="3C3C3C"/>
                </a:solidFill>
                <a:ea typeface="Pretendard Light"/>
              </a:rPr>
              <a:t>감사합니다</a:t>
            </a:r>
            <a:r>
              <a:rPr lang="en-US" sz="4500" b="false" i="false" u="none" strike="noStrike" spc="-300">
                <a:solidFill>
                  <a:srgbClr val="3C3C3C"/>
                </a:solidFill>
                <a:latin typeface="Pretendard Ligh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8700" y="2755900"/>
            <a:ext cx="129540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500" b="false" i="false" u="none" strike="noStrike" spc="-900">
                <a:solidFill>
                  <a:srgbClr val="2D2D2D"/>
                </a:solidFill>
                <a:latin typeface="Gmarket Sans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32000" y="8229600"/>
            <a:ext cx="29464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8570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ompt-Light"/>
              </a:rPr>
              <a:t>T. 010-4983-3301</a:t>
            </a:r>
          </a:p>
          <a:p>
            <a:pPr algn="r" lvl="0">
              <a:lnSpc>
                <a:spcPct val="148570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ompt-Light"/>
              </a:rPr>
              <a:t>E. kjw3301@naver.com</a:t>
            </a:r>
          </a:p>
          <a:p>
            <a:pPr algn="r" lvl="0">
              <a:lnSpc>
                <a:spcPct val="148570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ompt-Light"/>
              </a:rPr>
              <a:t>S. @zi._uom</a:t>
            </a:r>
          </a:p>
          <a:p>
            <a:pPr algn="r" lvl="0">
              <a:lnSpc>
                <a:spcPct val="148570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ompt-Light"/>
              </a:rPr>
              <a:t>G. https://github.com/ziuom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3911600"/>
            <a:ext cx="19126200" cy="6629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977900"/>
            <a:ext cx="29083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000" b="false" i="false" u="none" strike="noStrike" spc="-100">
                <a:solidFill>
                  <a:srgbClr val="2D2D2D"/>
                </a:solidFill>
                <a:ea typeface="Pretendard ExtraBold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32400" y="6261100"/>
            <a:ext cx="30099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346700" y="6502400"/>
            <a:ext cx="256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•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이력사항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2400" y="5524500"/>
            <a:ext cx="6350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2D2D2D"/>
                </a:solidFill>
                <a:latin typeface="Gmarket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46700" y="7277100"/>
            <a:ext cx="3822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•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보유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스킬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강점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역량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04400" y="6261100"/>
            <a:ext cx="30099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804400" y="5524500"/>
            <a:ext cx="800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2D2D2D"/>
                </a:solidFill>
                <a:latin typeface="Gmarket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8700" y="6502400"/>
            <a:ext cx="19939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•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자기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05200" y="914400"/>
            <a:ext cx="393700" cy="393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47800" y="6261100"/>
            <a:ext cx="30099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147800" y="5524500"/>
            <a:ext cx="2070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2D2D2D"/>
                </a:solidFill>
                <a:latin typeface="Gmarket Sans Bold"/>
              </a:rPr>
              <a:t>03 ~ 09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9400" y="6502400"/>
            <a:ext cx="2984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•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진행한</a:t>
            </a:r>
            <a:r>
              <a:rPr lang="en-US" sz="3300" b="false" i="false" u="none" strike="noStrike" spc="-20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3300" b="false" i="false" u="none" strike="noStrike" spc="-200">
                <a:solidFill>
                  <a:srgbClr val="2D2D2D"/>
                </a:solidFill>
                <a:ea typeface="Pretendard Medium"/>
              </a:rPr>
              <a:t>프로젝트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1374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66548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200" b="false" i="false" u="none" strike="noStrike">
                <a:solidFill>
                  <a:srgbClr val="2D2D2D"/>
                </a:solidFill>
                <a:latin typeface="Gmarket Sans Bold"/>
              </a:rPr>
              <a:t>HISTORY</a:t>
            </a:r>
            <a:r>
              <a:rPr lang="en-US" sz="8200" b="false" i="false" u="none" strike="noStrike">
                <a:solidFill>
                  <a:srgbClr val="D94925"/>
                </a:solidFill>
                <a:latin typeface="Gmarket Sans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2082800"/>
            <a:ext cx="45339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열심히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Light"/>
              </a:rPr>
              <a:t>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노력하는</a:t>
            </a:r>
          </a:p>
          <a:p>
            <a:pPr algn="l" lvl="0">
              <a:lnSpc>
                <a:spcPct val="112880"/>
              </a:lnSpc>
            </a:pPr>
            <a:r>
              <a:rPr lang="en-US" sz="3600" b="false" i="false" u="none" strike="noStrike" spc="-300">
                <a:solidFill>
                  <a:srgbClr val="3C3C3C"/>
                </a:solidFill>
                <a:latin typeface="Pretendard Bold"/>
              </a:rPr>
              <a:t>                       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Bold"/>
              </a:rPr>
              <a:t>김지원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Medium"/>
              </a:rPr>
              <a:t> </a:t>
            </a:r>
            <a:r>
              <a:rPr lang="ko-KR" sz="3600" b="false" i="false" u="none" strike="noStrike" spc="-300">
                <a:solidFill>
                  <a:srgbClr val="3C3C3C"/>
                </a:solidFill>
                <a:ea typeface="Pretendard Light"/>
              </a:rPr>
              <a:t>입니다</a:t>
            </a:r>
            <a:r>
              <a:rPr lang="en-US" sz="3600" b="false" i="false" u="none" strike="noStrike" spc="-300">
                <a:solidFill>
                  <a:srgbClr val="3C3C3C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2820000">
            <a:off x="5486400" y="4241800"/>
            <a:ext cx="635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977900"/>
            <a:ext cx="37846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05700" y="1231900"/>
            <a:ext cx="36576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이름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: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김지원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(2000.10.05)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연락처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: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 010-4983-3301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이메일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  : 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 kjw3301@naver.com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Medium"/>
              </a:rPr>
              <a:t>깃허브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Medium"/>
              </a:rPr>
              <a:t> :  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https://github.com/ziuom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5700" y="5588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정보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05700" y="3937000"/>
            <a:ext cx="3784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05700" y="5969000"/>
            <a:ext cx="3784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4483100"/>
            <a:ext cx="4876800" cy="4876800"/>
          </a:xfrm>
          <a:prstGeom prst="rect">
            <a:avLst/>
          </a:prstGeom>
          <a:effectLst>
            <a:outerShdw dir="3600000" dist="140516" blurRad="110775">
              <a:srgbClr val="000000">
                <a:alpha val="10000"/>
              </a:srgbClr>
            </a:outerShdw>
          </a:effectLst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2268200" y="58547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보유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자격증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58800" y="6515100"/>
            <a:ext cx="43307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한국사능력검정시험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3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급</a:t>
            </a:r>
          </a:p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컴퓨터활용능력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2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급</a:t>
            </a:r>
          </a:p>
          <a:p>
            <a:pPr algn="l" lvl="0">
              <a:lnSpc>
                <a:spcPct val="15355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정보처리기사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필기</a:t>
            </a:r>
          </a:p>
          <a:p>
            <a:pPr algn="l" lvl="0">
              <a:lnSpc>
                <a:spcPct val="153550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AI Fundamentals (AI900)</a:t>
            </a:r>
          </a:p>
          <a:p>
            <a:pPr algn="l" lvl="0">
              <a:lnSpc>
                <a:spcPct val="153550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Fundamentals (AZ900)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66600" y="6426200"/>
            <a:ext cx="1155700" cy="299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30100" y="6273800"/>
            <a:ext cx="37846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839200" y="4152900"/>
            <a:ext cx="2705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서울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계성고등학교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졸업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강릉원주대학교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졸업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16800" y="4064000"/>
            <a:ext cx="1460500" cy="1612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543800" y="35306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학력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59900" y="6210300"/>
            <a:ext cx="2336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청년의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날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행사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서포터즈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제트워크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시즌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11</a:t>
            </a:r>
          </a:p>
          <a:p>
            <a:pPr algn="l" lvl="0">
              <a:lnSpc>
                <a:spcPct val="151890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제트워크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시즌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12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16800" y="6134100"/>
            <a:ext cx="2082800" cy="2082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543800" y="5575300"/>
            <a:ext cx="369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대외활동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31100" y="8674100"/>
            <a:ext cx="1587500" cy="508000"/>
          </a:xfrm>
          <a:prstGeom prst="rect">
            <a:avLst/>
          </a:prstGeom>
          <a:effectLst>
            <a:outerShdw dir="2700000" dist="38850" blurRad="3175">
              <a:srgbClr val="000000">
                <a:alpha val="30000"/>
              </a:srgbClr>
            </a:outerShdw>
          </a:effectLst>
        </p:spPr>
      </p:pic>
      <p:sp>
        <p:nvSpPr>
          <p:cNvPr name="TextBox 25" id="25"/>
          <p:cNvSpPr txBox="true"/>
          <p:nvPr/>
        </p:nvSpPr>
        <p:spPr>
          <a:xfrm rot="0">
            <a:off x="7670800" y="8763000"/>
            <a:ext cx="787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Python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32800" y="8775700"/>
            <a:ext cx="558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05700" y="80137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보유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기술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8432800"/>
            <a:ext cx="37846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0" y="9359900"/>
            <a:ext cx="1625600" cy="508000"/>
          </a:xfrm>
          <a:prstGeom prst="rect">
            <a:avLst/>
          </a:prstGeom>
          <a:effectLst>
            <a:outerShdw dir="2700000" dist="38850" blurRad="3175">
              <a:srgbClr val="000000">
                <a:alpha val="3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9118600" y="9461500"/>
            <a:ext cx="72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C</a:t>
            </a:r>
            <a:r>
              <a:rPr lang="ko-KR" sz="1800" b="false" i="false" u="none" strike="noStrike" spc="-100">
                <a:solidFill>
                  <a:srgbClr val="F6F7F0"/>
                </a:solidFill>
                <a:ea typeface="Pretendard SemiBold"/>
              </a:rPr>
              <a:t>언어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91700" y="9461500"/>
            <a:ext cx="66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중하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33100" y="9359900"/>
            <a:ext cx="1485900" cy="508000"/>
          </a:xfrm>
          <a:prstGeom prst="rect">
            <a:avLst/>
          </a:prstGeom>
          <a:effectLst>
            <a:outerShdw dir="2700000" dist="38850" blurRad="3175">
              <a:srgbClr val="000000">
                <a:alpha val="30000"/>
              </a:srgbClr>
            </a:outerShdw>
          </a:effectLst>
        </p:spPr>
      </p:pic>
      <p:sp>
        <p:nvSpPr>
          <p:cNvPr name="TextBox 33" id="33"/>
          <p:cNvSpPr txBox="true"/>
          <p:nvPr/>
        </p:nvSpPr>
        <p:spPr>
          <a:xfrm rot="0">
            <a:off x="10972800" y="9461500"/>
            <a:ext cx="72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React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05700" y="9359900"/>
            <a:ext cx="1320800" cy="508000"/>
          </a:xfrm>
          <a:prstGeom prst="rect">
            <a:avLst/>
          </a:prstGeom>
          <a:effectLst>
            <a:outerShdw dir="2700000" dist="38850" blurRad="3175">
              <a:srgbClr val="000000">
                <a:alpha val="30000"/>
              </a:srgbClr>
            </a:outerShdw>
          </a:effectLst>
        </p:spPr>
      </p:pic>
      <p:sp>
        <p:nvSpPr>
          <p:cNvPr name="TextBox 35" id="35"/>
          <p:cNvSpPr txBox="true"/>
          <p:nvPr/>
        </p:nvSpPr>
        <p:spPr>
          <a:xfrm rot="0">
            <a:off x="7607300" y="9461500"/>
            <a:ext cx="546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SQL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53400" y="9461500"/>
            <a:ext cx="558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36100" y="8674100"/>
            <a:ext cx="2222500" cy="508000"/>
          </a:xfrm>
          <a:prstGeom prst="rect">
            <a:avLst/>
          </a:prstGeom>
          <a:effectLst>
            <a:outerShdw dir="2700000" dist="38850" blurRad="3175">
              <a:srgbClr val="000000">
                <a:alpha val="30000"/>
              </a:srgbClr>
            </a:outerShdw>
          </a:effectLst>
        </p:spPr>
      </p:pic>
      <p:sp>
        <p:nvSpPr>
          <p:cNvPr name="TextBox 38" id="38"/>
          <p:cNvSpPr txBox="true"/>
          <p:nvPr/>
        </p:nvSpPr>
        <p:spPr>
          <a:xfrm rot="0">
            <a:off x="9601200" y="8775700"/>
            <a:ext cx="1181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 spc="-100">
                <a:solidFill>
                  <a:srgbClr val="F6F7F0"/>
                </a:solidFill>
                <a:latin typeface="Pretendard SemiBold"/>
              </a:rPr>
              <a:t>HTML&amp;CSS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45800" y="8788400"/>
            <a:ext cx="685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58600" y="9461500"/>
            <a:ext cx="508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ㅣ</a:t>
            </a:r>
            <a:r>
              <a:rPr lang="en-US" sz="1700" b="false" i="false" u="none" strike="noStrike" spc="-100">
                <a:solidFill>
                  <a:srgbClr val="F6F7F0"/>
                </a:solidFill>
                <a:latin typeface="Pretendard Light"/>
              </a:rPr>
              <a:t>  </a:t>
            </a:r>
            <a:r>
              <a:rPr lang="ko-KR" sz="1700" b="false" i="false" u="none" strike="noStrike" spc="-100">
                <a:solidFill>
                  <a:srgbClr val="F6F7F0"/>
                </a:solidFill>
                <a:ea typeface="Pretendard Light"/>
              </a:rPr>
              <a:t>중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30100" y="965200"/>
            <a:ext cx="3784600" cy="127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268200" y="546100"/>
            <a:ext cx="3251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이수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및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Gmarket Sans Bold"/>
              </a:rPr>
              <a:t>수료</a:t>
            </a:r>
            <a:r>
              <a:rPr lang="en-US" sz="1800" b="false" i="false" u="none" strike="noStrike">
                <a:solidFill>
                  <a:srgbClr val="2D2D2D"/>
                </a:solidFill>
                <a:latin typeface="Gmarket Sans Bold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01700" y="1206500"/>
            <a:ext cx="447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파이썬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프로그래밍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기반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인공지능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컨버전스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교육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소프트웨어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교육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혁신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센터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601700" y="2019300"/>
            <a:ext cx="447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2023 KOMIR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크리에이터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캠프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한국광해광업공단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03100" y="1943100"/>
            <a:ext cx="1460500" cy="11557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3601700" y="2844800"/>
            <a:ext cx="447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하이테크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과정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-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인공지능소프트웨어과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한국폴리텍대학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D2D2D"/>
                </a:solidFill>
                <a:ea typeface="Pretendard Light"/>
              </a:rPr>
              <a:t>정수캠퍼스</a:t>
            </a:r>
            <a:r>
              <a:rPr lang="en-US" sz="1800" b="false" i="false" u="none" strike="noStrike" spc="-100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601700" y="3695700"/>
            <a:ext cx="4470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AI Service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를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활용한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웹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개발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심화</a:t>
            </a: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과정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01700" y="4584700"/>
            <a:ext cx="4470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D2D2D"/>
                </a:solidFill>
                <a:latin typeface="Pretendard Light"/>
              </a:rPr>
              <a:t>Microsoft Azure </a:t>
            </a:r>
            <a:r>
              <a:rPr lang="ko-KR" sz="2000" b="false" i="false" u="none" strike="noStrike" spc="-100">
                <a:solidFill>
                  <a:srgbClr val="2D2D2D"/>
                </a:solidFill>
                <a:ea typeface="Pretendard Light"/>
              </a:rPr>
              <a:t>클라우드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03100" y="1117600"/>
            <a:ext cx="1409700" cy="1155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743200"/>
            <a:ext cx="1651000" cy="1435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3632200"/>
            <a:ext cx="1651000" cy="1447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4483100"/>
            <a:ext cx="16510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70400" y="-1765300"/>
            <a:ext cx="17729200" cy="1668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2585700" y="7010400"/>
            <a:ext cx="5740400" cy="3352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00" y="431800"/>
            <a:ext cx="66548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200" b="false" i="false" u="none" strike="noStrike">
                <a:solidFill>
                  <a:srgbClr val="2D2D2D"/>
                </a:solidFill>
                <a:ea typeface="Gmarket Sans Bold"/>
              </a:rPr>
              <a:t>자기소개</a:t>
            </a:r>
            <a:r>
              <a:rPr lang="en-US" sz="8200" b="false" i="false" u="none" strike="noStrike">
                <a:solidFill>
                  <a:srgbClr val="D94925"/>
                </a:solidFill>
                <a:latin typeface="Gmarket Sa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0400" y="2806700"/>
            <a:ext cx="12369800" cy="464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안녕하세요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저는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true" i="false" u="none" strike="noStrike" spc="-100">
                <a:solidFill>
                  <a:srgbClr val="3C3C3C"/>
                </a:solidFill>
                <a:ea typeface="Pretendard SemiBold"/>
              </a:rPr>
              <a:t>김지원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입니다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저는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프로젝트에서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부딪히는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문제는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포기하지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않고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끝까지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해결하려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하며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배운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것을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정리하고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공유하면서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나은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개발자가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되고자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합니다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처음이라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서툴고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조금은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느릴지라도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책임감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가지고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꾸준히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노력하겠습니다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앞으로도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많은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경험을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통해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탄탄한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실력을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갖춘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개발자로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성장하겠습니다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제게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주어진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기회와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배움을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소중히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여기며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팀에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기여할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사람이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3C3C3C"/>
                </a:solidFill>
                <a:ea typeface="Pretendard Regular"/>
              </a:rPr>
              <a:t>되겠습니다</a:t>
            </a:r>
            <a:r>
              <a:rPr lang="en-US" sz="30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57500"/>
            <a:ext cx="9880600" cy="361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시민들의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이동을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어플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Google Maps API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활용하여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기준으로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탐색한다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Flutter(Dart)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안드로이드와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iOS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같은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서비스를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제공하고자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뿐만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아니라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비상벨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지킴이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집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시설의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위치를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제공하여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위급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상황에서도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신속하게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대응할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돕는다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비상신고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기능도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포함되어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가운데에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종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모양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버튼을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누르면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112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연결되고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5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초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타이머를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세는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동안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즉시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혹은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신고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취소를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7700" y="850900"/>
            <a:ext cx="575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뚜세루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(TSR)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61600" y="1689100"/>
            <a:ext cx="3352800" cy="725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01700" y="1689100"/>
            <a:ext cx="3340100" cy="7251700"/>
          </a:xfrm>
          <a:prstGeom prst="rect">
            <a:avLst/>
          </a:prstGeom>
        </p:spPr>
      </p:pic>
      <p:pic>
        <p:nvPicPr>
          <p:cNvPr name="Picture 9" id="9">
            <a:hlinkClick r:id="rId7" tooltip="https://github.com/HarinWon/Poly-Tsero"/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300" y="7581900"/>
            <a:ext cx="81534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기반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안전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경로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추천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어플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Flutter(Dart), Android Studio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 (Private Repository)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얼굴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표정인식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2857500"/>
            <a:ext cx="9880600" cy="322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웹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캠을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실시간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얼굴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프로그램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얼굴에서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상태를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판별하고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화면에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시각적으로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표시한다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dlib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68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특징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점을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인식하고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입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모양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눈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크기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눈썹의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점들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간의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거리를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계산한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후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기쁨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슬픔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분노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3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가지의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판별한다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인식되는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사용자의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얼굴을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박스로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나타내고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위에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상태를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실시간으로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화면에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C3C3C"/>
                </a:solidFill>
                <a:ea typeface="Pretendard Regular"/>
              </a:rPr>
              <a:t>출력한다</a:t>
            </a:r>
            <a:r>
              <a:rPr lang="en-US" sz="20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af1969ef8c98fd729f8e0c6e0e930c05f7d80d65/%EC%96%BC%EA%B5%B4_%ED%91%9C%EC%A0%95%EC%9D%B8%EC%8B%9D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27800" y="1231900"/>
            <a:ext cx="1422400" cy="1422400"/>
          </a:xfrm>
          <a:prstGeom prst="rect">
            <a:avLst/>
          </a:prstGeom>
        </p:spPr>
      </p:pic>
      <p:pic>
        <p:nvPicPr>
          <p:cNvPr name="Picture 8" id="8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10160000" y="2413000"/>
            <a:ext cx="6794500" cy="546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웹캠과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얼굴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랜드마크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감정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OpenCV(cv2), dlib, Pillow(PIL), NumPy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86100" y="7861300"/>
            <a:ext cx="1155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동영상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2870200"/>
            <a:ext cx="108077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특정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입력하면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해당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장애인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전용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체육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시설을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검색하여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정보를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테이블로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나타낸다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대한장애인체육회에서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공공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API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JSON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데이터를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파싱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리스트에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저장한다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사용자가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입력한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이름을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정규화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검색을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쉽게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만든다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ex)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경우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서울시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', '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서울특별시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'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처럼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3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가지의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입력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경우의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수를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C3C3C"/>
                </a:solidFill>
                <a:ea typeface="Pretendard Regular"/>
              </a:rPr>
              <a:t>가진다</a:t>
            </a:r>
            <a:r>
              <a:rPr lang="en-US" sz="1800" b="false" i="false" u="none" strike="noStrike" spc="-1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사진에서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보이는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것처럼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지역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이름이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같아도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목록이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나타난다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711200"/>
            <a:ext cx="7048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장애인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시설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검색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68961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tree/8304ae3ce14a5ff06c182d6cd88108ff1b105725/%EC%9E%A5%EC%95%A0%EC%9D%B8%EC%8B%9C%EC%84%A4%EA%B2%80%EC%83%89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16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39200" y="4356100"/>
            <a:ext cx="8115300" cy="4660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장애인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전용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체육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시설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찾기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Streamlit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Streamlit, Requests, Pandas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이미지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분류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3073400"/>
            <a:ext cx="98806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CNN(Convolutional Neural Network)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활용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피자와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아이스크림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Kaggle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제공하는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"Pizza vs Ice Cream"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데이터셋을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Google Colab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모델에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학습할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전처리한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 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TensorFlow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와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Keras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이용해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CNN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모델을</a:t>
            </a: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ea typeface="Pretendard Regular"/>
              </a:rPr>
              <a:t>구성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하여</a:t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피자와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아이스크림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분류할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만들었다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7" id="7">
            <a:hlinkClick r:id="rId5" tooltip="https://github.com/ziuom/ziuom/blob/c1d8cbb0da662f25175d88e952b4790c68b8d744/%EA%B9%80%EC%A7%80%EC%9B%90_%EC%BC%80%EB%9D%BC%EC%8A%A4%EB%94%A5%EB%9F%AC%EB%8B%9D_pizza__vs_icecream.ipynb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1778000"/>
            <a:ext cx="6096000" cy="673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분류를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음식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인식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Python, TensorFlow, Keras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numpy, matplotlib, tensorflow_hub, zipfile, os, math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711200"/>
            <a:ext cx="5981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이미지</a:t>
            </a:r>
            <a:r>
              <a:rPr lang="en-US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2D2D2D"/>
                </a:solidFill>
                <a:highlight>
                  <a:srgbClr val="FFFFFF"/>
                </a:highlight>
                <a:ea typeface="Pretendard Bold"/>
              </a:rPr>
              <a:t>필터</a:t>
            </a:r>
            <a:r>
              <a:rPr lang="en-US" sz="8000" b="false" i="false" u="none" strike="noStrike" spc="-700">
                <a:solidFill>
                  <a:srgbClr val="D94925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16878300" y="1028700"/>
            <a:ext cx="546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145000" y="9525000"/>
            <a:ext cx="54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true" i="false" u="none" strike="noStrike">
                <a:solidFill>
                  <a:srgbClr val="2D2D2D"/>
                </a:solidFill>
                <a:latin typeface="Pinyon Script"/>
              </a:rPr>
              <a:t>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451100"/>
            <a:ext cx="5575300" cy="12700"/>
          </a:xfrm>
          <a:prstGeom prst="rect">
            <a:avLst/>
          </a:prstGeom>
        </p:spPr>
      </p:pic>
      <p:pic>
        <p:nvPicPr>
          <p:cNvPr name="Picture 6" id="6">
            <a:hlinkClick r:id="rId5" tooltip="https://github.com/ziuom/ziuom/blob/ec2f68077f311cf507b3ef5a0b3e0b82f81ba155/%EC%9D%B4%EB%AF%B8%EC%A7%80%ED%95%84%ED%84%B0%EC%97%B0%EC%82%B0(GUI_%EB%AF%B8%EC%A0%81%EC%9A%A9).ipynb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1231900"/>
            <a:ext cx="14224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5473700"/>
            <a:ext cx="9512300" cy="3467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50200" y="215900"/>
            <a:ext cx="2400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C3C3C"/>
                </a:solidFill>
                <a:latin typeface="Gmarket Sans Bold"/>
              </a:rPr>
              <a:t>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300" y="6819900"/>
            <a:ext cx="8153400" cy="270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주제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SemiBold"/>
              </a:rPr>
              <a:t>   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연산을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이용한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C3C3C"/>
                </a:solidFill>
                <a:ea typeface="Pretendard Regular"/>
              </a:rPr>
              <a:t>처리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사용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언어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/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프레임워크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Python, OpenCV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라이브러리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Regular"/>
              </a:rPr>
              <a:t>   cv2, numpy, matplotlib</a:t>
            </a:r>
          </a:p>
          <a:p>
            <a:pPr algn="l" lvl="0">
              <a:lnSpc>
                <a:spcPct val="196710"/>
              </a:lnSpc>
            </a:pP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업로드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 </a:t>
            </a:r>
            <a:r>
              <a:rPr lang="ko-KR" sz="2500" b="false" i="false" u="none" strike="noStrike" spc="-200">
                <a:solidFill>
                  <a:srgbClr val="3C3C3C"/>
                </a:solidFill>
                <a:ea typeface="Pretendard Bold"/>
              </a:rPr>
              <a:t>채널</a:t>
            </a:r>
            <a:r>
              <a:rPr lang="en-US" sz="2500" b="false" i="false" u="none" strike="noStrike" spc="-200">
                <a:solidFill>
                  <a:srgbClr val="3C3C3C"/>
                </a:solidFill>
                <a:latin typeface="Pretendard Bold"/>
              </a:rPr>
              <a:t>.   </a:t>
            </a:r>
            <a:r>
              <a:rPr lang="en-US" sz="2500" b="false" i="false" u="none" strike="noStrike">
                <a:solidFill>
                  <a:srgbClr val="3C3C3C"/>
                </a:solidFill>
                <a:latin typeface="Pretendard Regular"/>
              </a:rPr>
              <a:t>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3073400"/>
            <a:ext cx="112522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FFFFFF"/>
                </a:solidFill>
                <a:highlight>
                  <a:srgbClr val="D94925"/>
                </a:highlight>
                <a:latin typeface="Pretendard Regular"/>
              </a:rPr>
              <a:t>OpenCV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필터링과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시각적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효과를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나타내는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모델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Google Colab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에서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개발하였다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샘플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불러와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연산을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준비한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후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다양한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사용하여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이미지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처리를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수행했다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(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블러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샤프닝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,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엣지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검출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등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33630"/>
              </a:lnSpc>
            </a:pP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3630"/>
              </a:lnSpc>
            </a:pP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처리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결과를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시각화하고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각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필터의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효과를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3C3C3C"/>
                </a:solidFill>
                <a:ea typeface="Pretendard Regular"/>
              </a:rPr>
              <a:t>비교하였다</a:t>
            </a:r>
            <a:r>
              <a:rPr lang="en-US" sz="2000" b="false" i="false" u="none" strike="noStrike" spc="-200">
                <a:solidFill>
                  <a:srgbClr val="3C3C3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